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305" r:id="rId5"/>
    <p:sldId id="259" r:id="rId6"/>
    <p:sldId id="266" r:id="rId7"/>
    <p:sldId id="302" r:id="rId8"/>
  </p:sldIdLst>
  <p:sldSz cx="9144000" cy="5143500"/>
  <p:notesSz cx="6858000" cy="9144000"/>
  <p:embeddedFontLst>
    <p:embeddedFont>
      <p:font typeface="Poppins" panose="00000500000000000000"/>
      <p:regular r:id="rId12"/>
    </p:embeddedFont>
    <p:embeddedFont>
      <p:font typeface="Didact Gothic" panose="00000500000000000000"/>
      <p:regular r:id="rId13"/>
    </p:embeddedFont>
    <p:embeddedFont>
      <p:font typeface="Raleway"/>
      <p:regular r:id="rId14"/>
    </p:embeddedFont>
    <p:embeddedFont>
      <p:font typeface="Poppins" panose="00000500000000000000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47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font" Target="fonts/font4.fntdata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dfce81f19_0_4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dfce81f19_0_4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b1324a7d30_0_1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b1324a7d30_0_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b1022eedc3_0_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b1022eedc3_0_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b1022eedc3_0_3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b1022eedc3_0_3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dfce81f19_0_4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dfce81f19_0_4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hyperlink" Target="http://bit.ly/2TtBDfr" TargetMode="External"/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355125" y="814525"/>
            <a:ext cx="6350100" cy="26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type="subTitle" idx="1"/>
          </p:nvPr>
        </p:nvSpPr>
        <p:spPr>
          <a:xfrm>
            <a:off x="1355125" y="374585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8400" y="0"/>
            <a:ext cx="728475" cy="5163250"/>
            <a:chOff x="-8400" y="0"/>
            <a:chExt cx="728475" cy="5163250"/>
          </a:xfrm>
        </p:grpSpPr>
        <p:sp>
          <p:nvSpPr>
            <p:cNvPr id="12" name="Google Shape;12;p2"/>
            <p:cNvSpPr/>
            <p:nvPr/>
          </p:nvSpPr>
          <p:spPr>
            <a:xfrm rot="5400000">
              <a:off x="-1968300" y="2474950"/>
              <a:ext cx="4648200" cy="72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8325" y="0"/>
              <a:ext cx="728400" cy="63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type="title" hasCustomPrompt="1"/>
          </p:nvPr>
        </p:nvSpPr>
        <p:spPr>
          <a:xfrm>
            <a:off x="1284000" y="1303775"/>
            <a:ext cx="6576000" cy="16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" name="Google Shape;61;p11"/>
          <p:cNvSpPr txBox="1"/>
          <p:nvPr>
            <p:ph type="subTitle" idx="1"/>
          </p:nvPr>
        </p:nvSpPr>
        <p:spPr>
          <a:xfrm>
            <a:off x="1284000" y="325907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62" name="Google Shape;62;p11"/>
          <p:cNvGrpSpPr/>
          <p:nvPr/>
        </p:nvGrpSpPr>
        <p:grpSpPr>
          <a:xfrm>
            <a:off x="-8400" y="0"/>
            <a:ext cx="728475" cy="5163250"/>
            <a:chOff x="-8400" y="0"/>
            <a:chExt cx="728475" cy="5163250"/>
          </a:xfrm>
        </p:grpSpPr>
        <p:sp>
          <p:nvSpPr>
            <p:cNvPr id="63" name="Google Shape;63;p11"/>
            <p:cNvSpPr/>
            <p:nvPr/>
          </p:nvSpPr>
          <p:spPr>
            <a:xfrm rot="5400000">
              <a:off x="-1968300" y="2474950"/>
              <a:ext cx="4648200" cy="72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4" name="Google Shape;64;p11"/>
            <p:cNvSpPr/>
            <p:nvPr/>
          </p:nvSpPr>
          <p:spPr>
            <a:xfrm>
              <a:off x="-8325" y="0"/>
              <a:ext cx="728400" cy="63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chemeClr val="accent3"/>
        </a:solidFill>
        <a:effectLst/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type="title" idx="2" hasCustomPrompt="1"/>
          </p:nvPr>
        </p:nvSpPr>
        <p:spPr>
          <a:xfrm>
            <a:off x="720000" y="1611324"/>
            <a:ext cx="734700" cy="5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type="title" idx="3" hasCustomPrompt="1"/>
          </p:nvPr>
        </p:nvSpPr>
        <p:spPr>
          <a:xfrm>
            <a:off x="720000" y="3044627"/>
            <a:ext cx="734700" cy="5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/>
          <p:nvPr>
            <p:ph type="title" idx="4" hasCustomPrompt="1"/>
          </p:nvPr>
        </p:nvSpPr>
        <p:spPr>
          <a:xfrm>
            <a:off x="3419275" y="1611324"/>
            <a:ext cx="734700" cy="5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/>
          <p:nvPr>
            <p:ph type="title" idx="5" hasCustomPrompt="1"/>
          </p:nvPr>
        </p:nvSpPr>
        <p:spPr>
          <a:xfrm>
            <a:off x="3419275" y="3044627"/>
            <a:ext cx="734700" cy="5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type="title" idx="6" hasCustomPrompt="1"/>
          </p:nvPr>
        </p:nvSpPr>
        <p:spPr>
          <a:xfrm>
            <a:off x="6118550" y="1611324"/>
            <a:ext cx="734700" cy="5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/>
          <p:nvPr>
            <p:ph type="title" idx="7" hasCustomPrompt="1"/>
          </p:nvPr>
        </p:nvSpPr>
        <p:spPr>
          <a:xfrm>
            <a:off x="6118550" y="3044627"/>
            <a:ext cx="734700" cy="5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/>
          <p:nvPr>
            <p:ph type="subTitle" idx="1"/>
          </p:nvPr>
        </p:nvSpPr>
        <p:spPr>
          <a:xfrm>
            <a:off x="720000" y="22934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type="subTitle" idx="8"/>
          </p:nvPr>
        </p:nvSpPr>
        <p:spPr>
          <a:xfrm>
            <a:off x="3419275" y="22934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type="subTitle" idx="9"/>
          </p:nvPr>
        </p:nvSpPr>
        <p:spPr>
          <a:xfrm>
            <a:off x="6118550" y="22934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type="subTitle" idx="13"/>
          </p:nvPr>
        </p:nvSpPr>
        <p:spPr>
          <a:xfrm>
            <a:off x="720000" y="3726825"/>
            <a:ext cx="2381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type="subTitle" idx="14"/>
          </p:nvPr>
        </p:nvSpPr>
        <p:spPr>
          <a:xfrm>
            <a:off x="3419275" y="372682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type="subTitle" idx="15"/>
          </p:nvPr>
        </p:nvSpPr>
        <p:spPr>
          <a:xfrm>
            <a:off x="6118550" y="3726825"/>
            <a:ext cx="2479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80" name="Google Shape;80;p13"/>
          <p:cNvGrpSpPr/>
          <p:nvPr/>
        </p:nvGrpSpPr>
        <p:grpSpPr>
          <a:xfrm>
            <a:off x="0" y="0"/>
            <a:ext cx="9144000" cy="312600"/>
            <a:chOff x="0" y="0"/>
            <a:chExt cx="9144000" cy="312600"/>
          </a:xfrm>
        </p:grpSpPr>
        <p:sp>
          <p:nvSpPr>
            <p:cNvPr id="81" name="Google Shape;81;p13"/>
            <p:cNvSpPr/>
            <p:nvPr/>
          </p:nvSpPr>
          <p:spPr>
            <a:xfrm>
              <a:off x="0" y="0"/>
              <a:ext cx="9144000" cy="31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0" y="0"/>
              <a:ext cx="713100" cy="31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 txBox="1"/>
          <p:nvPr>
            <p:ph type="title"/>
          </p:nvPr>
        </p:nvSpPr>
        <p:spPr>
          <a:xfrm>
            <a:off x="1355163" y="7312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p14"/>
          <p:cNvSpPr txBox="1"/>
          <p:nvPr>
            <p:ph type="subTitle" idx="1"/>
          </p:nvPr>
        </p:nvSpPr>
        <p:spPr>
          <a:xfrm>
            <a:off x="1355125" y="19844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" name="Google Shape;86;p14"/>
          <p:cNvSpPr txBox="1"/>
          <p:nvPr/>
        </p:nvSpPr>
        <p:spPr>
          <a:xfrm>
            <a:off x="1355125" y="3611950"/>
            <a:ext cx="48105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rPr>
              <a:t>CREDITS:</a:t>
            </a:r>
            <a:r>
              <a:rPr lang="en-GB" sz="10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rPr>
              <a:t> This presentation template was created by </a:t>
            </a:r>
            <a:r>
              <a:rPr lang="en-GB" sz="1000" b="1" u="sng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  <a:hlinkClick r:id="rId2"/>
              </a:rPr>
              <a:t>Slidesgo</a:t>
            </a:r>
            <a:r>
              <a:rPr lang="en-GB" sz="10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rPr>
              <a:t>, and includes icons by </a:t>
            </a:r>
            <a:r>
              <a:rPr lang="en-GB" sz="1000" b="1" u="sng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  <a:hlinkClick r:id="rId3"/>
              </a:rPr>
              <a:t>Flaticon</a:t>
            </a:r>
            <a:r>
              <a:rPr lang="en-GB" sz="10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rPr>
              <a:t>, and infographics &amp; images by </a:t>
            </a:r>
            <a:r>
              <a:rPr lang="en-GB" sz="1000" b="1" u="sng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  <a:hlinkClick r:id="rId4"/>
              </a:rPr>
              <a:t>Freepik</a:t>
            </a:r>
            <a:r>
              <a:rPr lang="en-GB" sz="1000" u="sng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rPr>
              <a:t> </a:t>
            </a:r>
            <a:endParaRPr sz="1000" b="1" u="sng">
              <a:solidFill>
                <a:schemeClr val="dk1"/>
              </a:solidFill>
              <a:latin typeface="Didact Gothic" panose="00000500000000000000"/>
              <a:ea typeface="Didact Gothic" panose="00000500000000000000"/>
              <a:cs typeface="Didact Gothic" panose="00000500000000000000"/>
              <a:sym typeface="Didact Gothic" panose="00000500000000000000"/>
            </a:endParaRPr>
          </a:p>
        </p:txBody>
      </p:sp>
      <p:grpSp>
        <p:nvGrpSpPr>
          <p:cNvPr id="87" name="Google Shape;87;p14"/>
          <p:cNvGrpSpPr/>
          <p:nvPr/>
        </p:nvGrpSpPr>
        <p:grpSpPr>
          <a:xfrm>
            <a:off x="-8400" y="0"/>
            <a:ext cx="728475" cy="5163250"/>
            <a:chOff x="-8400" y="0"/>
            <a:chExt cx="728475" cy="5163250"/>
          </a:xfrm>
        </p:grpSpPr>
        <p:sp>
          <p:nvSpPr>
            <p:cNvPr id="88" name="Google Shape;88;p14"/>
            <p:cNvSpPr/>
            <p:nvPr/>
          </p:nvSpPr>
          <p:spPr>
            <a:xfrm rot="5400000">
              <a:off x="-1968300" y="2474950"/>
              <a:ext cx="4648200" cy="72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-8325" y="0"/>
              <a:ext cx="728400" cy="63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15"/>
          <p:cNvGrpSpPr/>
          <p:nvPr/>
        </p:nvGrpSpPr>
        <p:grpSpPr>
          <a:xfrm rot="10800000">
            <a:off x="8415525" y="0"/>
            <a:ext cx="728475" cy="5163250"/>
            <a:chOff x="-8400" y="0"/>
            <a:chExt cx="728475" cy="5163250"/>
          </a:xfrm>
        </p:grpSpPr>
        <p:sp>
          <p:nvSpPr>
            <p:cNvPr id="92" name="Google Shape;92;p15"/>
            <p:cNvSpPr/>
            <p:nvPr/>
          </p:nvSpPr>
          <p:spPr>
            <a:xfrm rot="5400000">
              <a:off x="-1968300" y="2474950"/>
              <a:ext cx="4648200" cy="72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-8325" y="0"/>
              <a:ext cx="728400" cy="63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16"/>
          <p:cNvGrpSpPr/>
          <p:nvPr/>
        </p:nvGrpSpPr>
        <p:grpSpPr>
          <a:xfrm rot="10800000">
            <a:off x="0" y="4830900"/>
            <a:ext cx="9144000" cy="312600"/>
            <a:chOff x="0" y="0"/>
            <a:chExt cx="9144000" cy="312600"/>
          </a:xfrm>
        </p:grpSpPr>
        <p:sp>
          <p:nvSpPr>
            <p:cNvPr id="96" name="Google Shape;96;p16"/>
            <p:cNvSpPr/>
            <p:nvPr/>
          </p:nvSpPr>
          <p:spPr>
            <a:xfrm>
              <a:off x="0" y="0"/>
              <a:ext cx="9144000" cy="31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7" name="Google Shape;97;p16"/>
            <p:cNvSpPr/>
            <p:nvPr/>
          </p:nvSpPr>
          <p:spPr>
            <a:xfrm>
              <a:off x="0" y="0"/>
              <a:ext cx="713100" cy="31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4047175" y="2571975"/>
            <a:ext cx="4383600" cy="12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type="title" idx="2" hasCustomPrompt="1"/>
          </p:nvPr>
        </p:nvSpPr>
        <p:spPr>
          <a:xfrm>
            <a:off x="4047175" y="1321975"/>
            <a:ext cx="13326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/>
          <p:nvPr>
            <p:ph type="pic" idx="3"/>
          </p:nvPr>
        </p:nvSpPr>
        <p:spPr>
          <a:xfrm>
            <a:off x="713225" y="539500"/>
            <a:ext cx="2760600" cy="406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type="body" idx="1"/>
          </p:nvPr>
        </p:nvSpPr>
        <p:spPr>
          <a:xfrm>
            <a:off x="720000" y="1215750"/>
            <a:ext cx="7704000" cy="12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1" name="Google Shape;21;p4"/>
          <p:cNvGrpSpPr/>
          <p:nvPr/>
        </p:nvGrpSpPr>
        <p:grpSpPr>
          <a:xfrm>
            <a:off x="0" y="0"/>
            <a:ext cx="9144000" cy="312600"/>
            <a:chOff x="0" y="0"/>
            <a:chExt cx="9144000" cy="312600"/>
          </a:xfrm>
        </p:grpSpPr>
        <p:sp>
          <p:nvSpPr>
            <p:cNvPr id="22" name="Google Shape;22;p4"/>
            <p:cNvSpPr/>
            <p:nvPr/>
          </p:nvSpPr>
          <p:spPr>
            <a:xfrm>
              <a:off x="0" y="0"/>
              <a:ext cx="9144000" cy="31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3" name="Google Shape;23;p4"/>
            <p:cNvSpPr/>
            <p:nvPr/>
          </p:nvSpPr>
          <p:spPr>
            <a:xfrm>
              <a:off x="0" y="0"/>
              <a:ext cx="713100" cy="31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type="subTitle" idx="1"/>
          </p:nvPr>
        </p:nvSpPr>
        <p:spPr>
          <a:xfrm>
            <a:off x="5056151" y="2574154"/>
            <a:ext cx="27690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type="subTitle" idx="2"/>
          </p:nvPr>
        </p:nvSpPr>
        <p:spPr>
          <a:xfrm>
            <a:off x="1318850" y="2574154"/>
            <a:ext cx="27690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type="subTitle" idx="3"/>
          </p:nvPr>
        </p:nvSpPr>
        <p:spPr>
          <a:xfrm>
            <a:off x="1318850" y="1771900"/>
            <a:ext cx="2769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type="subTitle" idx="4"/>
          </p:nvPr>
        </p:nvSpPr>
        <p:spPr>
          <a:xfrm>
            <a:off x="5056153" y="1771900"/>
            <a:ext cx="2769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30" name="Google Shape;30;p5"/>
          <p:cNvGrpSpPr/>
          <p:nvPr/>
        </p:nvGrpSpPr>
        <p:grpSpPr>
          <a:xfrm>
            <a:off x="0" y="0"/>
            <a:ext cx="9144000" cy="312600"/>
            <a:chOff x="0" y="0"/>
            <a:chExt cx="9144000" cy="312600"/>
          </a:xfrm>
        </p:grpSpPr>
        <p:sp>
          <p:nvSpPr>
            <p:cNvPr id="31" name="Google Shape;31;p5"/>
            <p:cNvSpPr/>
            <p:nvPr/>
          </p:nvSpPr>
          <p:spPr>
            <a:xfrm>
              <a:off x="0" y="0"/>
              <a:ext cx="9144000" cy="31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0" y="0"/>
              <a:ext cx="713100" cy="31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5" name="Google Shape;35;p6"/>
          <p:cNvGrpSpPr/>
          <p:nvPr/>
        </p:nvGrpSpPr>
        <p:grpSpPr>
          <a:xfrm>
            <a:off x="0" y="0"/>
            <a:ext cx="9144000" cy="312600"/>
            <a:chOff x="0" y="0"/>
            <a:chExt cx="9144000" cy="312600"/>
          </a:xfrm>
        </p:grpSpPr>
        <p:sp>
          <p:nvSpPr>
            <p:cNvPr id="36" name="Google Shape;36;p6"/>
            <p:cNvSpPr/>
            <p:nvPr/>
          </p:nvSpPr>
          <p:spPr>
            <a:xfrm>
              <a:off x="0" y="0"/>
              <a:ext cx="9144000" cy="31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37" name="Google Shape;37;p6"/>
            <p:cNvSpPr/>
            <p:nvPr/>
          </p:nvSpPr>
          <p:spPr>
            <a:xfrm>
              <a:off x="0" y="0"/>
              <a:ext cx="713100" cy="31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subTitle" idx="1"/>
          </p:nvPr>
        </p:nvSpPr>
        <p:spPr>
          <a:xfrm>
            <a:off x="811975" y="2001200"/>
            <a:ext cx="4294800" cy="22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811975" y="1017225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7"/>
          <p:cNvSpPr/>
          <p:nvPr>
            <p:ph type="pic" idx="2"/>
          </p:nvPr>
        </p:nvSpPr>
        <p:spPr>
          <a:xfrm>
            <a:off x="5643775" y="539500"/>
            <a:ext cx="27870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2" name="Google Shape;42;p7"/>
          <p:cNvGrpSpPr/>
          <p:nvPr/>
        </p:nvGrpSpPr>
        <p:grpSpPr>
          <a:xfrm>
            <a:off x="0" y="0"/>
            <a:ext cx="9144000" cy="312600"/>
            <a:chOff x="0" y="0"/>
            <a:chExt cx="9144000" cy="312600"/>
          </a:xfrm>
        </p:grpSpPr>
        <p:sp>
          <p:nvSpPr>
            <p:cNvPr id="43" name="Google Shape;43;p7"/>
            <p:cNvSpPr/>
            <p:nvPr/>
          </p:nvSpPr>
          <p:spPr>
            <a:xfrm>
              <a:off x="0" y="0"/>
              <a:ext cx="9144000" cy="31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4" name="Google Shape;44;p7"/>
            <p:cNvSpPr/>
            <p:nvPr/>
          </p:nvSpPr>
          <p:spPr>
            <a:xfrm>
              <a:off x="0" y="0"/>
              <a:ext cx="713100" cy="31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47" name="Google Shape;47;p8"/>
          <p:cNvGrpSpPr/>
          <p:nvPr/>
        </p:nvGrpSpPr>
        <p:grpSpPr>
          <a:xfrm>
            <a:off x="-8400" y="0"/>
            <a:ext cx="728475" cy="5163250"/>
            <a:chOff x="-8400" y="0"/>
            <a:chExt cx="728475" cy="5163250"/>
          </a:xfrm>
        </p:grpSpPr>
        <p:sp>
          <p:nvSpPr>
            <p:cNvPr id="48" name="Google Shape;48;p8"/>
            <p:cNvSpPr/>
            <p:nvPr/>
          </p:nvSpPr>
          <p:spPr>
            <a:xfrm rot="5400000">
              <a:off x="-1968300" y="2474950"/>
              <a:ext cx="4648200" cy="72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9" name="Google Shape;49;p8"/>
            <p:cNvSpPr/>
            <p:nvPr/>
          </p:nvSpPr>
          <p:spPr>
            <a:xfrm>
              <a:off x="-8325" y="0"/>
              <a:ext cx="728400" cy="63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53" name="Google Shape;53;p9"/>
          <p:cNvGrpSpPr/>
          <p:nvPr/>
        </p:nvGrpSpPr>
        <p:grpSpPr>
          <a:xfrm>
            <a:off x="-8400" y="0"/>
            <a:ext cx="728475" cy="5163250"/>
            <a:chOff x="-8400" y="0"/>
            <a:chExt cx="728475" cy="5163250"/>
          </a:xfrm>
        </p:grpSpPr>
        <p:sp>
          <p:nvSpPr>
            <p:cNvPr id="54" name="Google Shape;54;p9"/>
            <p:cNvSpPr/>
            <p:nvPr/>
          </p:nvSpPr>
          <p:spPr>
            <a:xfrm rot="5400000">
              <a:off x="-1968300" y="2474950"/>
              <a:ext cx="4648200" cy="72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-8325" y="0"/>
              <a:ext cx="728400" cy="63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●"/>
              <a:defRPr sz="12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○"/>
              <a:defRPr sz="12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■"/>
              <a:defRPr sz="12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●"/>
              <a:defRPr sz="12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○"/>
              <a:defRPr sz="12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■"/>
              <a:defRPr sz="12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●"/>
              <a:defRPr sz="12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○"/>
              <a:defRPr sz="12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■"/>
              <a:defRPr sz="1200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jpeg"/><Relationship Id="rId8" Type="http://schemas.openxmlformats.org/officeDocument/2006/relationships/image" Target="../media/image4.jpeg"/><Relationship Id="rId7" Type="http://schemas.openxmlformats.org/officeDocument/2006/relationships/image" Target="../media/image3.jpeg"/><Relationship Id="rId6" Type="http://schemas.openxmlformats.org/officeDocument/2006/relationships/image" Target="../media/image2.jpeg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notesSlide" Target="../notesSlides/notesSlide2.xml"/><Relationship Id="rId13" Type="http://schemas.openxmlformats.org/officeDocument/2006/relationships/slideLayout" Target="../slideLayouts/slideLayout12.xml"/><Relationship Id="rId12" Type="http://schemas.openxmlformats.org/officeDocument/2006/relationships/image" Target="../media/image8.jpeg"/><Relationship Id="rId11" Type="http://schemas.openxmlformats.org/officeDocument/2006/relationships/image" Target="../media/image7.jpeg"/><Relationship Id="rId10" Type="http://schemas.openxmlformats.org/officeDocument/2006/relationships/image" Target="../media/image6.jpe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5.xml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ctrTitle"/>
          </p:nvPr>
        </p:nvSpPr>
        <p:spPr>
          <a:xfrm>
            <a:off x="1332230" y="411480"/>
            <a:ext cx="7219315" cy="26079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0" dirty="0">
                <a:sym typeface="+mn-ea"/>
              </a:rPr>
              <a:t>The 1</a:t>
            </a:r>
            <a:r>
              <a:rPr lang="en-US" altLang="ko-KR" b="0" baseline="30000" dirty="0">
                <a:sym typeface="+mn-ea"/>
              </a:rPr>
              <a:t>st</a:t>
            </a:r>
            <a:r>
              <a:rPr lang="en-US" altLang="ko-KR" dirty="0">
                <a:sym typeface="+mn-ea"/>
              </a:rPr>
              <a:t>  </a:t>
            </a:r>
            <a:br>
              <a:rPr lang="en-US" altLang="ko-KR" dirty="0">
                <a:sym typeface="+mn-ea"/>
              </a:rPr>
            </a:br>
            <a:r>
              <a:rPr lang="en-US" altLang="en-US" b="0" dirty="0">
                <a:solidFill>
                  <a:schemeClr val="accent2">
                    <a:lumMod val="50000"/>
                  </a:schemeClr>
                </a:solidFill>
                <a:sym typeface="+mn-ea"/>
              </a:rPr>
              <a:t>SmartCare</a:t>
            </a:r>
            <a:r>
              <a:rPr lang="en-US" altLang="en-US" dirty="0">
                <a:solidFill>
                  <a:schemeClr val="accent2">
                    <a:lumMod val="50000"/>
                  </a:schemeClr>
                </a:solidFill>
                <a:sym typeface="+mn-ea"/>
              </a:rPr>
              <a:t> </a:t>
            </a:r>
            <a:r>
              <a:rPr lang="en-US" altLang="en-US" b="0" dirty="0">
                <a:solidFill>
                  <a:schemeClr val="accent2">
                    <a:lumMod val="50000"/>
                  </a:schemeClr>
                </a:solidFill>
                <a:sym typeface="+mn-ea"/>
              </a:rPr>
              <a:t>AI Light</a:t>
            </a:r>
            <a:endParaRPr lang="en-US" altLang="en-US" b="0" dirty="0">
              <a:solidFill>
                <a:schemeClr val="accent2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109" name="Google Shape;109;p20"/>
          <p:cNvSpPr txBox="1"/>
          <p:nvPr>
            <p:ph type="subTitle" idx="1"/>
          </p:nvPr>
        </p:nvSpPr>
        <p:spPr>
          <a:xfrm>
            <a:off x="1355090" y="3745865"/>
            <a:ext cx="4528820" cy="11252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altLang="zh-CN" dirty="0">
                <a:sym typeface="+mn-ea"/>
              </a:rPr>
              <a:t>Team Name :</a:t>
            </a:r>
            <a:r>
              <a:rPr lang="en-US" altLang="en-US" dirty="0">
                <a:sym typeface="+mn-ea"/>
              </a:rPr>
              <a:t> </a:t>
            </a:r>
            <a:r>
              <a:rPr lang="en-US" altLang="en-US" b="1" dirty="0">
                <a:solidFill>
                  <a:schemeClr val="tx2"/>
                </a:solidFill>
                <a:sym typeface="+mn-ea"/>
              </a:rPr>
              <a:t>OneAsia</a:t>
            </a:r>
            <a:endParaRPr lang="en-US" altLang="en-US" b="1" dirty="0">
              <a:solidFill>
                <a:schemeClr val="accent2">
                  <a:lumMod val="50000"/>
                </a:schemeClr>
              </a:solidFill>
              <a:sym typeface="+mn-ea"/>
            </a:endParaRPr>
          </a:p>
          <a:p>
            <a:pPr algn="l"/>
            <a:r>
              <a:rPr lang="en-US" altLang="zh-CN" dirty="0">
                <a:sym typeface="+mn-ea"/>
              </a:rPr>
              <a:t>Team member : 2</a:t>
            </a:r>
            <a:endParaRPr lang="en-US" altLang="zh-CN" dirty="0"/>
          </a:p>
          <a:p>
            <a:pPr algn="l"/>
            <a:r>
              <a:rPr lang="en-US" altLang="zh-CN" dirty="0">
                <a:sym typeface="+mn-ea"/>
              </a:rPr>
              <a:t>August 5, 2025</a:t>
            </a:r>
            <a:endParaRPr lang="en-US" altLang="en-GB"/>
          </a:p>
        </p:txBody>
      </p:sp>
      <p:cxnSp>
        <p:nvCxnSpPr>
          <p:cNvPr id="110" name="Google Shape;110;p20"/>
          <p:cNvCxnSpPr/>
          <p:nvPr/>
        </p:nvCxnSpPr>
        <p:spPr>
          <a:xfrm>
            <a:off x="1431100" y="3636300"/>
            <a:ext cx="5835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" name="Picture 8"/>
          <p:cNvPicPr/>
          <p:nvPr/>
        </p:nvPicPr>
        <p:blipFill>
          <a:blip r:embed="rId1"/>
          <a:stretch>
            <a:fillRect/>
          </a:stretch>
        </p:blipFill>
        <p:spPr>
          <a:xfrm>
            <a:off x="7452360" y="3291840"/>
            <a:ext cx="1683385" cy="19989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1" lang="en-US" altLang="ja-JP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+mn-ea"/>
              </a:rPr>
              <a:t>Team </a:t>
            </a:r>
            <a:r>
              <a:rPr kumimoji="1" lang="en-US" altLang="ja-JP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+mn-ea"/>
              </a:rPr>
              <a:t>One Asia</a:t>
            </a:r>
            <a:r>
              <a:rPr kumimoji="1" lang="en-US" altLang="ja-JP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  <a:sym typeface="+mn-ea"/>
              </a:rPr>
              <a:t> &amp; Photo</a:t>
            </a:r>
            <a:endParaRPr lang="en-GB"/>
          </a:p>
        </p:txBody>
      </p:sp>
      <p:sp>
        <p:nvSpPr>
          <p:cNvPr id="116" name="Google Shape;116;p21"/>
          <p:cNvSpPr txBox="1"/>
          <p:nvPr>
            <p:ph type="title" idx="2"/>
          </p:nvPr>
        </p:nvSpPr>
        <p:spPr>
          <a:xfrm>
            <a:off x="4879975" y="1664335"/>
            <a:ext cx="1059815" cy="5048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200">
                <a:sym typeface="+mn-ea"/>
              </a:rPr>
              <a:t>KIM YOUBIN</a:t>
            </a:r>
            <a:endParaRPr lang="en-US" altLang="en-US" sz="1200">
              <a:sym typeface="+mn-ea"/>
            </a:endParaRPr>
          </a:p>
        </p:txBody>
      </p:sp>
      <p:sp>
        <p:nvSpPr>
          <p:cNvPr id="12" name="Google Shape;116;p21"/>
          <p:cNvSpPr txBox="1"/>
          <p:nvPr>
            <p:custDataLst>
              <p:tags r:id="rId1"/>
            </p:custDataLst>
          </p:nvPr>
        </p:nvSpPr>
        <p:spPr>
          <a:xfrm>
            <a:off x="323215" y="1708150"/>
            <a:ext cx="1631950" cy="4610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200">
                <a:sym typeface="+mn-ea"/>
              </a:rPr>
              <a:t>HASHIMOTO KARIN</a:t>
            </a:r>
            <a:endParaRPr lang="en-US" altLang="en-US" sz="1200">
              <a:sym typeface="+mn-ea"/>
            </a:endParaRPr>
          </a:p>
        </p:txBody>
      </p:sp>
      <p:sp>
        <p:nvSpPr>
          <p:cNvPr id="14" name="Google Shape;116;p21"/>
          <p:cNvSpPr txBox="1"/>
          <p:nvPr>
            <p:custDataLst>
              <p:tags r:id="rId2"/>
            </p:custDataLst>
          </p:nvPr>
        </p:nvSpPr>
        <p:spPr>
          <a:xfrm>
            <a:off x="6011545" y="1664335"/>
            <a:ext cx="1384300" cy="5048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/>
              <a:t>ALIBOEV ABBOS</a:t>
            </a:r>
            <a:endParaRPr lang="en-US" altLang="en-GB" sz="1200"/>
          </a:p>
        </p:txBody>
      </p:sp>
      <p:sp>
        <p:nvSpPr>
          <p:cNvPr id="16" name="Google Shape;116;p21"/>
          <p:cNvSpPr txBox="1"/>
          <p:nvPr>
            <p:custDataLst>
              <p:tags r:id="rId3"/>
            </p:custDataLst>
          </p:nvPr>
        </p:nvSpPr>
        <p:spPr>
          <a:xfrm>
            <a:off x="7467600" y="1664335"/>
            <a:ext cx="1502410" cy="5048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200">
                <a:sym typeface="+mn-ea"/>
              </a:rPr>
              <a:t>JO YOUNGSANG</a:t>
            </a:r>
            <a:endParaRPr lang="en-US" altLang="en-US" sz="1200">
              <a:sym typeface="+mn-ea"/>
            </a:endParaRPr>
          </a:p>
        </p:txBody>
      </p:sp>
      <p:sp>
        <p:nvSpPr>
          <p:cNvPr id="18" name="Google Shape;116;p21"/>
          <p:cNvSpPr txBox="1"/>
          <p:nvPr>
            <p:custDataLst>
              <p:tags r:id="rId4"/>
            </p:custDataLst>
          </p:nvPr>
        </p:nvSpPr>
        <p:spPr>
          <a:xfrm>
            <a:off x="3419475" y="1664335"/>
            <a:ext cx="1426210" cy="5048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200">
                <a:sym typeface="+mn-ea"/>
              </a:rPr>
              <a:t>CAO GUOLIANG</a:t>
            </a:r>
            <a:endParaRPr lang="en-US" altLang="en-US" sz="1200">
              <a:sym typeface="+mn-ea"/>
            </a:endParaRPr>
          </a:p>
        </p:txBody>
      </p:sp>
      <p:sp>
        <p:nvSpPr>
          <p:cNvPr id="20" name="Google Shape;116;p21"/>
          <p:cNvSpPr txBox="1"/>
          <p:nvPr>
            <p:custDataLst>
              <p:tags r:id="rId5"/>
            </p:custDataLst>
          </p:nvPr>
        </p:nvSpPr>
        <p:spPr>
          <a:xfrm>
            <a:off x="1955165" y="1756410"/>
            <a:ext cx="1472565" cy="4127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1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200">
                <a:sym typeface="+mn-ea"/>
              </a:rPr>
              <a:t>JIN GYEONGEUN</a:t>
            </a:r>
            <a:endParaRPr lang="en-US" altLang="en-US" sz="1200">
              <a:sym typeface="+mn-ea"/>
            </a:endParaRPr>
          </a:p>
        </p:txBody>
      </p:sp>
      <p:cxnSp>
        <p:nvCxnSpPr>
          <p:cNvPr id="110" name="Google Shape;110;p20"/>
          <p:cNvCxnSpPr/>
          <p:nvPr/>
        </p:nvCxnSpPr>
        <p:spPr>
          <a:xfrm>
            <a:off x="755460" y="1276005"/>
            <a:ext cx="5835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6b5ff69549dbaabf09f6db4aab68fec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360" y="2313305"/>
            <a:ext cx="1261745" cy="1383665"/>
          </a:xfrm>
          <a:prstGeom prst="rect">
            <a:avLst/>
          </a:prstGeom>
          <a:ln>
            <a:noFill/>
          </a:ln>
        </p:spPr>
      </p:pic>
      <p:pic>
        <p:nvPicPr>
          <p:cNvPr id="4" name="Picture 3" descr="6e85504b14779044d3214b8902751b7a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2015" y="2227580"/>
            <a:ext cx="1101725" cy="1469390"/>
          </a:xfrm>
          <a:prstGeom prst="rect">
            <a:avLst/>
          </a:prstGeom>
          <a:ln>
            <a:noFill/>
          </a:ln>
        </p:spPr>
      </p:pic>
      <p:pic>
        <p:nvPicPr>
          <p:cNvPr id="5" name="Picture 4" descr="12ec8112cc19eac1036a1d9a6ce9d5ef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6480" y="2227580"/>
            <a:ext cx="1058545" cy="1469390"/>
          </a:xfrm>
          <a:prstGeom prst="rect">
            <a:avLst/>
          </a:prstGeom>
        </p:spPr>
      </p:pic>
      <p:pic>
        <p:nvPicPr>
          <p:cNvPr id="6" name="Picture 5" descr="5d9a4db52922b47b41fbcdb618ad2098"/>
          <p:cNvPicPr>
            <a:picLocks noChangeAspect="1"/>
          </p:cNvPicPr>
          <p:nvPr/>
        </p:nvPicPr>
        <p:blipFill>
          <a:blip r:embed="rId9"/>
          <a:srcRect b="6264"/>
          <a:stretch>
            <a:fillRect/>
          </a:stretch>
        </p:blipFill>
        <p:spPr>
          <a:xfrm>
            <a:off x="4987925" y="2370455"/>
            <a:ext cx="792480" cy="1320800"/>
          </a:xfrm>
          <a:prstGeom prst="rect">
            <a:avLst/>
          </a:prstGeom>
        </p:spPr>
      </p:pic>
      <p:pic>
        <p:nvPicPr>
          <p:cNvPr id="7" name="Picture 6" descr="abbos_aliboev_profile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23305" y="2273935"/>
            <a:ext cx="1101725" cy="1417320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11"/>
          <a:stretch>
            <a:fillRect/>
          </a:stretch>
        </p:blipFill>
        <p:spPr>
          <a:xfrm>
            <a:off x="7596505" y="2325370"/>
            <a:ext cx="1092835" cy="1365885"/>
          </a:xfrm>
          <a:prstGeom prst="rect">
            <a:avLst/>
          </a:prstGeom>
        </p:spPr>
      </p:pic>
      <p:pic>
        <p:nvPicPr>
          <p:cNvPr id="11" name="Picture 10"/>
          <p:cNvPicPr/>
          <p:nvPr/>
        </p:nvPicPr>
        <p:blipFill>
          <a:blip r:embed="rId12">
            <a:alphaModFix amt="22000"/>
          </a:blip>
          <a:stretch>
            <a:fillRect/>
          </a:stretch>
        </p:blipFill>
        <p:spPr>
          <a:xfrm>
            <a:off x="611505" y="4443730"/>
            <a:ext cx="7901940" cy="7893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720000" y="41123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Open Sans Semibold" panose="020B0706030804020204" pitchFamily="34" charset="0"/>
                <a:ea typeface="Open Sans Light" panose="020B0306030504020204" pitchFamily="34" charset="0"/>
                <a:cs typeface="Open Sans Semibold" panose="020B0706030804020204" pitchFamily="34" charset="0"/>
                <a:sym typeface="+mn-ea"/>
              </a:rPr>
              <a:t>Background &amp; Concept</a:t>
            </a:r>
            <a:endParaRPr lang="en-US" altLang="en-GB"/>
          </a:p>
        </p:txBody>
      </p:sp>
      <p:grpSp>
        <p:nvGrpSpPr>
          <p:cNvPr id="180" name="Google Shape;180;p23"/>
          <p:cNvGrpSpPr/>
          <p:nvPr/>
        </p:nvGrpSpPr>
        <p:grpSpPr>
          <a:xfrm>
            <a:off x="4118325" y="1473079"/>
            <a:ext cx="415857" cy="416304"/>
            <a:chOff x="3539102" y="2427549"/>
            <a:chExt cx="355099" cy="355481"/>
          </a:xfrm>
        </p:grpSpPr>
        <p:sp>
          <p:nvSpPr>
            <p:cNvPr id="181" name="Google Shape;181;p23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89" name="Google Shape;189;p23"/>
          <p:cNvSpPr txBox="1"/>
          <p:nvPr>
            <p:ph type="subTitle" idx="4294967295"/>
          </p:nvPr>
        </p:nvSpPr>
        <p:spPr>
          <a:xfrm>
            <a:off x="107315" y="1030605"/>
            <a:ext cx="4378325" cy="1076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lnSpc>
                <a:spcPct val="120000"/>
              </a:lnSpc>
              <a:buNone/>
            </a:pPr>
            <a:r>
              <a:rPr lang="en-US" altLang="ko-KR" sz="1600" b="1" dirty="0">
                <a:latin typeface="Poppins" panose="00000500000000000000" charset="0"/>
                <a:ea typeface="Open Sans Light" panose="020B0306030504020204" pitchFamily="34" charset="0"/>
                <a:cs typeface="Poppins" panose="00000500000000000000" charset="0"/>
                <a:sym typeface="+mn-ea"/>
              </a:rPr>
              <a:t>Who will use it for what?</a:t>
            </a:r>
            <a:br>
              <a:rPr lang="en-US" altLang="ko-KR" dirty="0">
                <a:latin typeface="Open Sans Semibold" panose="020B0706030804020204" pitchFamily="34" charset="0"/>
                <a:ea typeface="Open Sans Light" panose="020B0306030504020204" pitchFamily="34" charset="0"/>
                <a:cs typeface="Open Sans Semibold" panose="020B0706030804020204" pitchFamily="34" charset="0"/>
                <a:sym typeface="+mn-ea"/>
              </a:rPr>
            </a:br>
            <a:r>
              <a:rPr lang="en-US" altLang="en-US">
                <a:latin typeface="Poppins" panose="00000500000000000000" charset="0"/>
                <a:cs typeface="Poppins" panose="00000500000000000000" charset="0"/>
                <a:sym typeface="+mn-ea"/>
              </a:rPr>
              <a:t>People with disabilities or limited mobility</a:t>
            </a:r>
            <a:br>
              <a:rPr lang="en-US" altLang="en-US" b="1">
                <a:latin typeface="Poppins" panose="00000500000000000000" charset="0"/>
                <a:cs typeface="Poppins" panose="00000500000000000000" charset="0"/>
                <a:sym typeface="+mn-ea"/>
              </a:rPr>
            </a:br>
            <a:r>
              <a:rPr lang="en-US" altLang="en-US">
                <a:latin typeface="Poppins" panose="00000500000000000000" charset="0"/>
                <a:cs typeface="Poppins" panose="00000500000000000000" charset="0"/>
                <a:sym typeface="+mn-ea"/>
              </a:rPr>
              <a:t>Safe crossing, less stress, and more respect in public.</a:t>
            </a:r>
            <a:endParaRPr lang="en-US" altLang="en-US">
              <a:latin typeface="Poppins" panose="00000500000000000000" charset="0"/>
              <a:cs typeface="Poppins" panose="00000500000000000000" charset="0"/>
            </a:endParaRPr>
          </a:p>
        </p:txBody>
      </p:sp>
      <p:sp>
        <p:nvSpPr>
          <p:cNvPr id="1" name="Google Shape;189;p23"/>
          <p:cNvSpPr txBox="1"/>
          <p:nvPr/>
        </p:nvSpPr>
        <p:spPr>
          <a:xfrm>
            <a:off x="107315" y="2931795"/>
            <a:ext cx="4954270" cy="8540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●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○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■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●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○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■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●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○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■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9pPr>
          </a:lstStyle>
          <a:p>
            <a:pPr marL="152400" indent="0">
              <a:lnSpc>
                <a:spcPct val="140000"/>
              </a:lnSpc>
              <a:buNone/>
            </a:pPr>
            <a:r>
              <a:rPr lang="en-US" altLang="ko-KR" sz="1400" b="1" dirty="0">
                <a:latin typeface="Poppins" panose="00000500000000000000" charset="0"/>
                <a:ea typeface="Open Sans Light" panose="020B0306030504020204" pitchFamily="34" charset="0"/>
                <a:cs typeface="Poppins" panose="00000500000000000000" charset="0"/>
                <a:sym typeface="+mn-ea"/>
              </a:rPr>
              <a:t>When and Where your product will be used?</a:t>
            </a:r>
            <a:br>
              <a:rPr lang="en-US" altLang="en-US" b="1">
                <a:latin typeface="Poppins" panose="00000500000000000000" charset="0"/>
                <a:cs typeface="Poppins" panose="00000500000000000000" charset="0"/>
                <a:sym typeface="+mn-ea"/>
              </a:rPr>
            </a:br>
            <a:r>
              <a:rPr lang="en-US" altLang="en-US">
                <a:latin typeface="Poppins" panose="00000500000000000000" charset="0"/>
                <a:cs typeface="Poppins" panose="00000500000000000000" charset="0"/>
                <a:sym typeface="+mn-ea"/>
              </a:rPr>
              <a:t>Use anytime, day or night. </a:t>
            </a:r>
            <a:r>
              <a:rPr lang="en-US" altLang="en-US">
                <a:latin typeface="Poppins" panose="00000500000000000000" charset="0"/>
                <a:cs typeface="Poppins" panose="00000500000000000000" charset="0"/>
                <a:sym typeface="+mn-ea"/>
              </a:rPr>
              <a:t>Especially at hospitals, </a:t>
            </a:r>
            <a:endParaRPr lang="en-US" altLang="en-US">
              <a:latin typeface="Poppins" panose="00000500000000000000" charset="0"/>
              <a:cs typeface="Poppins" panose="00000500000000000000" charset="0"/>
              <a:sym typeface="+mn-ea"/>
            </a:endParaRPr>
          </a:p>
          <a:p>
            <a:pPr marL="152400" indent="0">
              <a:lnSpc>
                <a:spcPct val="120000"/>
              </a:lnSpc>
              <a:buNone/>
            </a:pPr>
            <a:r>
              <a:rPr lang="en-US" altLang="en-US">
                <a:latin typeface="Poppins" panose="00000500000000000000" charset="0"/>
                <a:cs typeface="Poppins" panose="00000500000000000000" charset="0"/>
                <a:sym typeface="+mn-ea"/>
              </a:rPr>
              <a:t>elderly homes, busy intersections, and school zones.</a:t>
            </a:r>
            <a:endParaRPr lang="en-US" altLang="en-US">
              <a:latin typeface="Poppins" panose="00000500000000000000" charset="0"/>
              <a:cs typeface="Poppins" panose="00000500000000000000" charset="0"/>
            </a:endParaRPr>
          </a:p>
        </p:txBody>
      </p:sp>
      <p:sp>
        <p:nvSpPr>
          <p:cNvPr id="4" name="Google Shape;189;p23"/>
          <p:cNvSpPr txBox="1"/>
          <p:nvPr/>
        </p:nvSpPr>
        <p:spPr>
          <a:xfrm>
            <a:off x="4595495" y="1059180"/>
            <a:ext cx="4243705" cy="357568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●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○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■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●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○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■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●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○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idact Gothic" panose="00000500000000000000"/>
              <a:buChar char="■"/>
              <a:defRPr sz="1200" b="0" i="0" u="none" strike="noStrike" cap="none">
                <a:solidFill>
                  <a:schemeClr val="dk1"/>
                </a:solidFill>
                <a:latin typeface="Didact Gothic" panose="00000500000000000000"/>
                <a:ea typeface="Didact Gothic" panose="00000500000000000000"/>
                <a:cs typeface="Didact Gothic" panose="00000500000000000000"/>
                <a:sym typeface="Didact Gothic" panose="00000500000000000000"/>
              </a:defRPr>
            </a:lvl9pPr>
          </a:lstStyle>
          <a:p>
            <a:pPr marL="152400" indent="0">
              <a:lnSpc>
                <a:spcPct val="120000"/>
              </a:lnSpc>
              <a:buNone/>
            </a:pPr>
            <a:r>
              <a:rPr lang="en-US" altLang="en-US" sz="1400" b="1">
                <a:solidFill>
                  <a:schemeClr val="tx1"/>
                </a:solidFill>
                <a:latin typeface="Poppins" panose="00000500000000000000" charset="0"/>
                <a:cs typeface="Poppins" panose="00000500000000000000" charset="0"/>
                <a:sym typeface="+mn-ea"/>
              </a:rPr>
              <a:t>Why your product is expected?</a:t>
            </a:r>
            <a:endParaRPr lang="en-US" altLang="en-US" sz="1400" b="1">
              <a:solidFill>
                <a:schemeClr val="tx1"/>
              </a:solidFill>
              <a:latin typeface="Poppins" panose="00000500000000000000" charset="0"/>
              <a:cs typeface="Poppins" panose="00000500000000000000" charset="0"/>
            </a:endParaRPr>
          </a:p>
          <a:p>
            <a:pPr marL="152400" indent="0">
              <a:lnSpc>
                <a:spcPct val="120000"/>
              </a:lnSpc>
              <a:buNone/>
            </a:pPr>
            <a:r>
              <a:rPr lang="en-US" altLang="en-US">
                <a:latin typeface="Poppins" panose="00000500000000000000" charset="0"/>
                <a:cs typeface="Poppins" panose="00000500000000000000" charset="0"/>
              </a:rPr>
              <a:t>Current lights treat everyone the same, but some people walk slower. This wastes green time and causes traffic jams.</a:t>
            </a:r>
            <a:endParaRPr lang="en-US" altLang="en-US">
              <a:latin typeface="Poppins" panose="00000500000000000000" charset="0"/>
              <a:cs typeface="Poppins" panose="00000500000000000000" charset="0"/>
            </a:endParaRPr>
          </a:p>
          <a:p>
            <a:pPr marL="152400" indent="0">
              <a:lnSpc>
                <a:spcPct val="130000"/>
              </a:lnSpc>
              <a:buNone/>
            </a:pPr>
            <a:r>
              <a:rPr lang="en-US" altLang="en-US">
                <a:latin typeface="Poppins" panose="00000500000000000000" charset="0"/>
                <a:cs typeface="Poppins" panose="00000500000000000000" charset="0"/>
              </a:rPr>
              <a:t>In </a:t>
            </a:r>
            <a:r>
              <a:rPr lang="en-US" altLang="en-US" b="1">
                <a:latin typeface="Poppins" panose="00000500000000000000" charset="0"/>
                <a:cs typeface="Poppins" panose="00000500000000000000" charset="0"/>
              </a:rPr>
              <a:t>Korea</a:t>
            </a:r>
            <a:r>
              <a:rPr lang="en-US" altLang="en-US">
                <a:latin typeface="Poppins" panose="00000500000000000000" charset="0"/>
                <a:cs typeface="Poppins" panose="00000500000000000000" charset="0"/>
              </a:rPr>
              <a:t>, existing systems only show warnings — they don’t actually help.</a:t>
            </a:r>
            <a:endParaRPr lang="en-US" altLang="en-US">
              <a:latin typeface="Poppins" panose="00000500000000000000" charset="0"/>
              <a:cs typeface="Poppins" panose="00000500000000000000" charset="0"/>
            </a:endParaRPr>
          </a:p>
          <a:p>
            <a:pPr marL="152400" indent="0">
              <a:lnSpc>
                <a:spcPct val="130000"/>
              </a:lnSpc>
              <a:buNone/>
            </a:pPr>
            <a:endParaRPr lang="en-US" altLang="en-US">
              <a:latin typeface="Poppins" panose="00000500000000000000" charset="0"/>
              <a:cs typeface="Poppins" panose="00000500000000000000" charset="0"/>
            </a:endParaRPr>
          </a:p>
          <a:p>
            <a:pPr marL="152400" indent="0">
              <a:lnSpc>
                <a:spcPct val="130000"/>
              </a:lnSpc>
              <a:buNone/>
            </a:pPr>
            <a:endParaRPr lang="en-US" altLang="en-US">
              <a:latin typeface="Poppins" panose="00000500000000000000" charset="0"/>
              <a:cs typeface="Poppins" panose="00000500000000000000" charset="0"/>
            </a:endParaRPr>
          </a:p>
          <a:p>
            <a:pPr marL="152400" indent="0">
              <a:lnSpc>
                <a:spcPct val="130000"/>
              </a:lnSpc>
              <a:buNone/>
            </a:pPr>
            <a:endParaRPr lang="en-US" altLang="en-US">
              <a:latin typeface="Poppins" panose="00000500000000000000" charset="0"/>
              <a:cs typeface="Poppins" panose="00000500000000000000" charset="0"/>
            </a:endParaRPr>
          </a:p>
          <a:p>
            <a:pPr marL="152400" indent="0">
              <a:lnSpc>
                <a:spcPct val="130000"/>
              </a:lnSpc>
              <a:buNone/>
            </a:pPr>
            <a:endParaRPr lang="en-US" altLang="en-US">
              <a:latin typeface="Poppins" panose="00000500000000000000" charset="0"/>
              <a:cs typeface="Poppins" panose="00000500000000000000" charset="0"/>
            </a:endParaRPr>
          </a:p>
          <a:p>
            <a:pPr marL="152400" indent="0">
              <a:lnSpc>
                <a:spcPct val="130000"/>
              </a:lnSpc>
              <a:buNone/>
            </a:pPr>
            <a:endParaRPr lang="en-US" altLang="en-US">
              <a:latin typeface="Poppins" panose="00000500000000000000" charset="0"/>
              <a:cs typeface="Poppins" panose="00000500000000000000" charset="0"/>
            </a:endParaRPr>
          </a:p>
          <a:p>
            <a:pPr marL="152400" indent="0">
              <a:lnSpc>
                <a:spcPct val="130000"/>
              </a:lnSpc>
              <a:buNone/>
            </a:pPr>
            <a:endParaRPr lang="en-US" altLang="en-US">
              <a:latin typeface="Poppins" panose="00000500000000000000" charset="0"/>
              <a:cs typeface="Poppins" panose="00000500000000000000" charset="0"/>
            </a:endParaRPr>
          </a:p>
          <a:p>
            <a:pPr marL="152400" indent="0">
              <a:lnSpc>
                <a:spcPct val="130000"/>
              </a:lnSpc>
              <a:buNone/>
            </a:pPr>
            <a:r>
              <a:rPr lang="en-US" altLang="en-US">
                <a:latin typeface="Poppins" panose="00000500000000000000" charset="0"/>
                <a:cs typeface="Poppins" panose="00000500000000000000" charset="0"/>
              </a:rPr>
              <a:t>✅</a:t>
            </a:r>
            <a:r>
              <a:rPr lang="en-US" altLang="en-US" b="1">
                <a:latin typeface="Poppins" panose="00000500000000000000" charset="0"/>
                <a:cs typeface="Poppins" panose="00000500000000000000" charset="0"/>
              </a:rPr>
              <a:t> SmartCare AI Light </a:t>
            </a:r>
            <a:r>
              <a:rPr lang="en-US" altLang="en-US">
                <a:latin typeface="Poppins" panose="00000500000000000000" charset="0"/>
                <a:cs typeface="Poppins" panose="00000500000000000000" charset="0"/>
              </a:rPr>
              <a:t>uses AI to detect vulnerable pedestrians, extends the green light until they finish crossing, then gives cars their full green time — making traffic safer and smoother.</a:t>
            </a:r>
            <a:endParaRPr lang="en-US" altLang="en-US">
              <a:latin typeface="Poppins" panose="00000500000000000000" charset="0"/>
              <a:cs typeface="Poppins" panose="00000500000000000000" charset="0"/>
            </a:endParaRPr>
          </a:p>
        </p:txBody>
      </p:sp>
      <p:pic>
        <p:nvPicPr>
          <p:cNvPr id="12" name="Picture 11"/>
          <p:cNvPicPr/>
          <p:nvPr/>
        </p:nvPicPr>
        <p:blipFill>
          <a:blip r:embed="rId1"/>
          <a:stretch>
            <a:fillRect/>
          </a:stretch>
        </p:blipFill>
        <p:spPr>
          <a:xfrm>
            <a:off x="323215" y="1851660"/>
            <a:ext cx="631825" cy="82867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2"/>
          <a:srcRect l="32679"/>
          <a:stretch>
            <a:fillRect/>
          </a:stretch>
        </p:blipFill>
        <p:spPr>
          <a:xfrm>
            <a:off x="955040" y="2012950"/>
            <a:ext cx="631825" cy="637540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1547495" y="1851660"/>
            <a:ext cx="2509520" cy="828675"/>
          </a:xfrm>
          <a:prstGeom prst="rect">
            <a:avLst/>
          </a:prstGeom>
        </p:spPr>
      </p:pic>
      <p:pic>
        <p:nvPicPr>
          <p:cNvPr id="13" name="Picture 12"/>
          <p:cNvPicPr/>
          <p:nvPr/>
        </p:nvPicPr>
        <p:blipFill>
          <a:blip r:embed="rId4"/>
          <a:stretch>
            <a:fillRect/>
          </a:stretch>
        </p:blipFill>
        <p:spPr>
          <a:xfrm>
            <a:off x="2051050" y="3939540"/>
            <a:ext cx="2073910" cy="1012825"/>
          </a:xfrm>
          <a:prstGeom prst="rect">
            <a:avLst/>
          </a:prstGeom>
        </p:spPr>
      </p:pic>
      <p:pic>
        <p:nvPicPr>
          <p:cNvPr id="19" name="Picture 18"/>
          <p:cNvPicPr/>
          <p:nvPr/>
        </p:nvPicPr>
        <p:blipFill>
          <a:blip r:embed="rId5"/>
          <a:srcRect l="3388" t="21276" r="544" b="20436"/>
          <a:stretch>
            <a:fillRect/>
          </a:stretch>
        </p:blipFill>
        <p:spPr>
          <a:xfrm>
            <a:off x="438150" y="3912870"/>
            <a:ext cx="1563370" cy="1042035"/>
          </a:xfrm>
          <a:prstGeom prst="rect">
            <a:avLst/>
          </a:prstGeom>
        </p:spPr>
      </p:pic>
      <p:pic>
        <p:nvPicPr>
          <p:cNvPr id="30" name="Picture 29" descr="IMG_4704"/>
          <p:cNvPicPr>
            <a:picLocks noChangeAspect="1"/>
          </p:cNvPicPr>
          <p:nvPr/>
        </p:nvPicPr>
        <p:blipFill>
          <a:blip r:embed="rId6"/>
          <a:srcRect t="17823" b="8646"/>
          <a:stretch>
            <a:fillRect/>
          </a:stretch>
        </p:blipFill>
        <p:spPr>
          <a:xfrm>
            <a:off x="6515735" y="2643505"/>
            <a:ext cx="1225550" cy="1123315"/>
          </a:xfrm>
          <a:prstGeom prst="rect">
            <a:avLst/>
          </a:prstGeom>
        </p:spPr>
      </p:pic>
      <p:pic>
        <p:nvPicPr>
          <p:cNvPr id="31" name="Picture 30" descr="IMG_4699"/>
          <p:cNvPicPr>
            <a:picLocks noChangeAspect="1"/>
          </p:cNvPicPr>
          <p:nvPr/>
        </p:nvPicPr>
        <p:blipFill>
          <a:blip r:embed="rId7"/>
          <a:srcRect l="2036" t="16559" r="-2036" b="27884"/>
          <a:stretch>
            <a:fillRect/>
          </a:stretch>
        </p:blipFill>
        <p:spPr>
          <a:xfrm>
            <a:off x="4859655" y="2643505"/>
            <a:ext cx="1488440" cy="1102995"/>
          </a:xfrm>
          <a:prstGeom prst="rect">
            <a:avLst/>
          </a:prstGeom>
        </p:spPr>
      </p:pic>
      <p:sp>
        <p:nvSpPr>
          <p:cNvPr id="32" name="Rectangles 31"/>
          <p:cNvSpPr/>
          <p:nvPr/>
        </p:nvSpPr>
        <p:spPr>
          <a:xfrm>
            <a:off x="254635" y="1030605"/>
            <a:ext cx="4173220" cy="1703705"/>
          </a:xfrm>
          <a:prstGeom prst="rect">
            <a:avLst/>
          </a:pr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3" name="Rectangles 32"/>
          <p:cNvSpPr/>
          <p:nvPr/>
        </p:nvSpPr>
        <p:spPr>
          <a:xfrm>
            <a:off x="250825" y="2931795"/>
            <a:ext cx="4173220" cy="2107565"/>
          </a:xfrm>
          <a:prstGeom prst="rect">
            <a:avLst/>
          </a:pr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4" name="Rectangles 33"/>
          <p:cNvSpPr/>
          <p:nvPr/>
        </p:nvSpPr>
        <p:spPr>
          <a:xfrm>
            <a:off x="4643755" y="1030605"/>
            <a:ext cx="4173220" cy="4018280"/>
          </a:xfrm>
          <a:prstGeom prst="rect">
            <a:avLst/>
          </a:pr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07315" y="771525"/>
            <a:ext cx="389890" cy="387985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 w="25400" cap="flat" cmpd="sng">
            <a:noFill/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b="1">
                <a:latin typeface="Arial Bold" panose="020B0604020202090204" charset="0"/>
                <a:cs typeface="Arial Bold" panose="020B0604020202090204" charset="0"/>
              </a:rPr>
              <a:t>1</a:t>
            </a:r>
            <a:endParaRPr lang="en-US" b="1">
              <a:latin typeface="Arial Bold" panose="020B0604020202090204" charset="0"/>
              <a:cs typeface="Arial Bold" panose="020B0604020202090204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107950" y="2781300"/>
            <a:ext cx="389890" cy="387985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25400" cap="flat" cmpd="sng">
            <a:noFill/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b="1">
                <a:latin typeface="Arial Bold" panose="020B0604020202090204" charset="0"/>
                <a:cs typeface="Arial Bold" panose="020B0604020202090204" charset="0"/>
              </a:rPr>
              <a:t>2</a:t>
            </a:r>
            <a:endParaRPr lang="en-US" b="1">
              <a:latin typeface="Arial Bold" panose="020B0604020202090204" charset="0"/>
              <a:cs typeface="Arial Bold" panose="020B0604020202090204" charset="0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4485640" y="843915"/>
            <a:ext cx="389890" cy="387985"/>
          </a:xfrm>
          <a:prstGeom prst="ellipse">
            <a:avLst/>
          </a:prstGeom>
          <a:solidFill>
            <a:schemeClr val="accent2">
              <a:lumMod val="50000"/>
            </a:schemeClr>
          </a:solidFill>
          <a:ln w="25400" cap="flat" cmpd="sng">
            <a:noFill/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b="1">
                <a:latin typeface="Arial Bold" panose="020B0604020202090204" charset="0"/>
                <a:cs typeface="Arial Bold" panose="020B0604020202090204" charset="0"/>
              </a:rPr>
              <a:t>3</a:t>
            </a:r>
            <a:endParaRPr lang="en-US" b="1">
              <a:latin typeface="Arial Bold" panose="020B0604020202090204" charset="0"/>
              <a:cs typeface="Arial Bold" panose="020B060402020209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Open Sans Semibold" panose="020B0706030804020204" pitchFamily="34" charset="0"/>
                <a:ea typeface="Open Sans Light" panose="020B0306030504020204" pitchFamily="34" charset="0"/>
                <a:cs typeface="Open Sans Semibold" panose="020B0706030804020204" pitchFamily="34" charset="0"/>
                <a:sym typeface="+mn-ea"/>
              </a:rPr>
              <a:t>Idea with sketch</a:t>
            </a:r>
            <a:endParaRPr lang="en-GB"/>
          </a:p>
        </p:txBody>
      </p:sp>
      <p:grpSp>
        <p:nvGrpSpPr>
          <p:cNvPr id="75" name="Group 74"/>
          <p:cNvGrpSpPr/>
          <p:nvPr/>
        </p:nvGrpSpPr>
        <p:grpSpPr>
          <a:xfrm>
            <a:off x="443230" y="1358265"/>
            <a:ext cx="8221980" cy="3431540"/>
            <a:chOff x="698" y="2139"/>
            <a:chExt cx="12948" cy="525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1"/>
            <a:srcRect l="3388" r="6864"/>
            <a:stretch>
              <a:fillRect/>
            </a:stretch>
          </p:blipFill>
          <p:spPr>
            <a:xfrm>
              <a:off x="976" y="3171"/>
              <a:ext cx="6572" cy="3387"/>
            </a:xfrm>
            <a:prstGeom prst="rect">
              <a:avLst/>
            </a:prstGeom>
          </p:spPr>
        </p:pic>
        <p:sp>
          <p:nvSpPr>
            <p:cNvPr id="41" name="Rounded Rectangle 40"/>
            <p:cNvSpPr/>
            <p:nvPr/>
          </p:nvSpPr>
          <p:spPr>
            <a:xfrm>
              <a:off x="8313" y="3430"/>
              <a:ext cx="1773" cy="384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1000">
                  <a:solidFill>
                    <a:schemeClr val="tx1"/>
                  </a:solidFill>
                </a:rPr>
                <a:t>Camera Input</a:t>
              </a:r>
              <a:endParaRPr lang="en-US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8193" y="3980"/>
              <a:ext cx="2071" cy="384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1000">
                  <a:solidFill>
                    <a:schemeClr val="tx1"/>
                  </a:solidFill>
                </a:rPr>
                <a:t>YOLOv8 Detection</a:t>
              </a:r>
              <a:endParaRPr lang="en-US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7923" y="4590"/>
              <a:ext cx="2596" cy="434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Detected Classes:</a:t>
              </a:r>
              <a:endParaRPr lang="en-US" altLang="en-US" sz="800">
                <a:solidFill>
                  <a:schemeClr val="tx1"/>
                </a:solidFill>
              </a:endParaRPr>
            </a:p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 'wheelchair', 'cane', 'crutch'</a:t>
              </a:r>
              <a:endParaRPr lang="en-US" altLang="en-US" sz="800">
                <a:solidFill>
                  <a:schemeClr val="tx1"/>
                </a:solidFill>
              </a:endParaRPr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7921" y="5209"/>
              <a:ext cx="2593" cy="461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If YES → vulnerable_pedestrian = True</a:t>
              </a:r>
              <a:endParaRPr lang="en-US" altLang="en-US" sz="800">
                <a:solidFill>
                  <a:schemeClr val="tx1"/>
                </a:solidFill>
              </a:endParaRPr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8093" y="5878"/>
              <a:ext cx="2226" cy="399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Green light extended for </a:t>
              </a:r>
              <a:endParaRPr lang="en-US" altLang="en-US" sz="800">
                <a:solidFill>
                  <a:schemeClr val="tx1"/>
                </a:solidFill>
              </a:endParaRPr>
            </a:p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pedestrian</a:t>
              </a:r>
              <a:endParaRPr lang="en-US" altLang="en-US" sz="800">
                <a:solidFill>
                  <a:schemeClr val="tx1"/>
                </a:solidFill>
              </a:endParaRP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7916" y="6491"/>
              <a:ext cx="2571" cy="597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After pedestrian crosses → </a:t>
              </a:r>
              <a:endParaRPr lang="en-US" altLang="en-US" sz="800">
                <a:solidFill>
                  <a:schemeClr val="tx1"/>
                </a:solidFill>
              </a:endParaRPr>
            </a:p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normal green light for vehicles</a:t>
              </a:r>
              <a:endParaRPr lang="en-US" altLang="en-US" sz="800">
                <a:solidFill>
                  <a:schemeClr val="tx1"/>
                </a:solidFill>
              </a:endParaRPr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11396" y="3414"/>
              <a:ext cx="1471" cy="384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Camera Input</a:t>
              </a:r>
              <a:endParaRPr lang="en-US" altLang="en-US" sz="800">
                <a:solidFill>
                  <a:schemeClr val="tx1"/>
                </a:solidFill>
              </a:endParaRPr>
            </a:p>
          </p:txBody>
        </p:sp>
        <p:sp>
          <p:nvSpPr>
            <p:cNvPr id="48" name="Rounded Rectangle 47"/>
            <p:cNvSpPr/>
            <p:nvPr/>
          </p:nvSpPr>
          <p:spPr>
            <a:xfrm>
              <a:off x="11095" y="3985"/>
              <a:ext cx="2091" cy="400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Pose Estimation:</a:t>
              </a:r>
              <a:endParaRPr lang="en-US" altLang="en-US" sz="800">
                <a:solidFill>
                  <a:schemeClr val="tx1"/>
                </a:solidFill>
              </a:endParaRPr>
            </a:p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 YOLO11-Pose</a:t>
              </a:r>
              <a:endParaRPr lang="en-US" altLang="en-US" sz="800">
                <a:solidFill>
                  <a:schemeClr val="tx1"/>
                </a:solidFill>
              </a:endParaRPr>
            </a:p>
          </p:txBody>
        </p:sp>
        <p:sp>
          <p:nvSpPr>
            <p:cNvPr id="49" name="Rounded Rectangle 48"/>
            <p:cNvSpPr/>
            <p:nvPr/>
          </p:nvSpPr>
          <p:spPr>
            <a:xfrm>
              <a:off x="11097" y="4577"/>
              <a:ext cx="2070" cy="484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Extracted Keypoints: 17 joints per person</a:t>
              </a:r>
              <a:endParaRPr lang="en-US" altLang="en-US" sz="800">
                <a:solidFill>
                  <a:schemeClr val="tx1"/>
                </a:solidFill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10802" y="5187"/>
              <a:ext cx="2631" cy="384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Rule-based or ML-based Classification: wheelchair? cane?</a:t>
              </a:r>
              <a:endParaRPr lang="en-US" altLang="en-US" sz="800">
                <a:solidFill>
                  <a:schemeClr val="tx1"/>
                </a:solidFill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10865" y="5697"/>
              <a:ext cx="2508" cy="384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If YES → vulnerable_pedestrian = True</a:t>
              </a:r>
              <a:endParaRPr lang="en-US" altLang="en-US" sz="800">
                <a:solidFill>
                  <a:schemeClr val="tx1"/>
                </a:solidFill>
              </a:endParaRP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10869" y="6207"/>
              <a:ext cx="2507" cy="420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Green light extended for</a:t>
              </a:r>
              <a:endParaRPr lang="en-US" altLang="en-US" sz="800">
                <a:solidFill>
                  <a:schemeClr val="tx1"/>
                </a:solidFill>
              </a:endParaRPr>
            </a:p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pedestrian</a:t>
              </a:r>
              <a:endParaRPr lang="en-US" altLang="en-US" sz="800">
                <a:solidFill>
                  <a:schemeClr val="tx1"/>
                </a:solidFill>
              </a:endParaRP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10802" y="6753"/>
              <a:ext cx="2720" cy="460"/>
            </a:xfrm>
            <a:prstGeom prst="round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After pedestrian crosses →</a:t>
              </a:r>
              <a:endParaRPr lang="en-US" altLang="en-US" sz="800">
                <a:solidFill>
                  <a:schemeClr val="tx1"/>
                </a:solidFill>
              </a:endParaRPr>
            </a:p>
            <a:p>
              <a:pPr algn="ctr"/>
              <a:r>
                <a:rPr lang="en-US" altLang="en-US" sz="800">
                  <a:solidFill>
                    <a:schemeClr val="tx1"/>
                  </a:solidFill>
                </a:rPr>
                <a:t>normal green light for vehicles</a:t>
              </a:r>
              <a:endParaRPr lang="en-US" altLang="en-US" sz="800">
                <a:solidFill>
                  <a:schemeClr val="tx1"/>
                </a:solidFill>
              </a:endParaRPr>
            </a:p>
          </p:txBody>
        </p:sp>
        <p:cxnSp>
          <p:nvCxnSpPr>
            <p:cNvPr id="54" name="Straight Arrow Connector 53"/>
            <p:cNvCxnSpPr>
              <a:stCxn id="47" idx="2"/>
              <a:endCxn id="48" idx="0"/>
            </p:cNvCxnSpPr>
            <p:nvPr/>
          </p:nvCxnSpPr>
          <p:spPr>
            <a:xfrm>
              <a:off x="12132" y="3798"/>
              <a:ext cx="9" cy="18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stCxn id="48" idx="2"/>
            </p:cNvCxnSpPr>
            <p:nvPr/>
          </p:nvCxnSpPr>
          <p:spPr>
            <a:xfrm flipH="1">
              <a:off x="12136" y="4385"/>
              <a:ext cx="5" cy="17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>
              <a:off x="12136" y="5060"/>
              <a:ext cx="0" cy="12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12136" y="5570"/>
              <a:ext cx="0" cy="12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12136" y="6080"/>
              <a:ext cx="0" cy="12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>
              <a:off x="12189" y="6658"/>
              <a:ext cx="0" cy="11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>
              <a:stCxn id="42" idx="2"/>
              <a:endCxn id="43" idx="0"/>
            </p:cNvCxnSpPr>
            <p:nvPr/>
          </p:nvCxnSpPr>
          <p:spPr>
            <a:xfrm flipH="1">
              <a:off x="9221" y="4364"/>
              <a:ext cx="8" cy="22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43" idx="2"/>
            </p:cNvCxnSpPr>
            <p:nvPr/>
          </p:nvCxnSpPr>
          <p:spPr>
            <a:xfrm>
              <a:off x="9221" y="5024"/>
              <a:ext cx="5" cy="22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>
              <a:stCxn id="44" idx="2"/>
              <a:endCxn id="45" idx="0"/>
            </p:cNvCxnSpPr>
            <p:nvPr/>
          </p:nvCxnSpPr>
          <p:spPr>
            <a:xfrm flipH="1">
              <a:off x="9206" y="5670"/>
              <a:ext cx="12" cy="20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>
              <a:stCxn id="45" idx="2"/>
              <a:endCxn id="46" idx="0"/>
            </p:cNvCxnSpPr>
            <p:nvPr/>
          </p:nvCxnSpPr>
          <p:spPr>
            <a:xfrm flipH="1">
              <a:off x="9202" y="6277"/>
              <a:ext cx="4" cy="21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64" name="Text Box 63"/>
            <p:cNvSpPr txBox="1"/>
            <p:nvPr/>
          </p:nvSpPr>
          <p:spPr>
            <a:xfrm>
              <a:off x="10816" y="2779"/>
              <a:ext cx="2632" cy="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 b="1">
                  <a:solidFill>
                    <a:srgbClr val="7030A0"/>
                  </a:solidFill>
                </a:rPr>
                <a:t>Pose-based Flaw </a:t>
              </a:r>
              <a:endParaRPr lang="en-US" altLang="en-US" sz="1000" b="1">
                <a:solidFill>
                  <a:srgbClr val="7030A0"/>
                </a:solidFill>
              </a:endParaRPr>
            </a:p>
            <a:p>
              <a:pPr algn="ctr"/>
              <a:r>
                <a:rPr lang="en-US" altLang="en-US" sz="1000" b="1">
                  <a:solidFill>
                    <a:srgbClr val="7030A0"/>
                  </a:solidFill>
                </a:rPr>
                <a:t>Detection Structure</a:t>
              </a:r>
              <a:endParaRPr lang="en-US" altLang="en-US" sz="1000" b="1">
                <a:solidFill>
                  <a:srgbClr val="7030A0"/>
                </a:solidFill>
              </a:endParaRPr>
            </a:p>
          </p:txBody>
        </p:sp>
        <p:sp>
          <p:nvSpPr>
            <p:cNvPr id="65" name="Text Box 64"/>
            <p:cNvSpPr txBox="1"/>
            <p:nvPr/>
          </p:nvSpPr>
          <p:spPr>
            <a:xfrm>
              <a:off x="8035" y="2802"/>
              <a:ext cx="2294" cy="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1000" b="1">
                  <a:solidFill>
                    <a:srgbClr val="7030A0"/>
                  </a:solidFill>
                </a:rPr>
                <a:t>YOLO-based Object </a:t>
              </a:r>
              <a:endParaRPr lang="en-US" altLang="en-US" sz="1000" b="1">
                <a:solidFill>
                  <a:srgbClr val="7030A0"/>
                </a:solidFill>
              </a:endParaRPr>
            </a:p>
            <a:p>
              <a:pPr algn="ctr"/>
              <a:r>
                <a:rPr lang="en-US" altLang="en-US" sz="1000" b="1">
                  <a:solidFill>
                    <a:srgbClr val="7030A0"/>
                  </a:solidFill>
                </a:rPr>
                <a:t>Detection Structure</a:t>
              </a:r>
              <a:endParaRPr lang="en-US" altLang="en-US" sz="1000" b="1">
                <a:solidFill>
                  <a:srgbClr val="7030A0"/>
                </a:solidFill>
              </a:endParaRPr>
            </a:p>
          </p:txBody>
        </p:sp>
        <p:sp>
          <p:nvSpPr>
            <p:cNvPr id="66" name="Rectangles 65"/>
            <p:cNvSpPr/>
            <p:nvPr/>
          </p:nvSpPr>
          <p:spPr>
            <a:xfrm>
              <a:off x="698" y="2139"/>
              <a:ext cx="12941" cy="5252"/>
            </a:xfrm>
            <a:prstGeom prst="rect">
              <a:avLst/>
            </a:pr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cxnSp>
          <p:nvCxnSpPr>
            <p:cNvPr id="67" name="Straight Connector 66"/>
            <p:cNvCxnSpPr/>
            <p:nvPr/>
          </p:nvCxnSpPr>
          <p:spPr>
            <a:xfrm>
              <a:off x="7727" y="2139"/>
              <a:ext cx="0" cy="525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705" y="2656"/>
              <a:ext cx="12941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69" name="Text Box 68"/>
            <p:cNvSpPr txBox="1"/>
            <p:nvPr/>
          </p:nvSpPr>
          <p:spPr>
            <a:xfrm>
              <a:off x="8334" y="2220"/>
              <a:ext cx="1730" cy="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ko-KR" sz="1200"/>
                <a:t>Method 1</a:t>
              </a:r>
              <a:endParaRPr lang="en-US" altLang="ko-KR" sz="1200"/>
            </a:p>
          </p:txBody>
        </p:sp>
        <p:sp>
          <p:nvSpPr>
            <p:cNvPr id="70" name="Text Box 69"/>
            <p:cNvSpPr txBox="1"/>
            <p:nvPr/>
          </p:nvSpPr>
          <p:spPr>
            <a:xfrm>
              <a:off x="11303" y="2235"/>
              <a:ext cx="1569" cy="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ko-KR" sz="1200"/>
                <a:t>Method 2</a:t>
              </a:r>
              <a:endParaRPr lang="en-US" altLang="ko-KR" sz="1200"/>
            </a:p>
          </p:txBody>
        </p:sp>
        <p:cxnSp>
          <p:nvCxnSpPr>
            <p:cNvPr id="71" name="Straight Connector 70"/>
            <p:cNvCxnSpPr/>
            <p:nvPr/>
          </p:nvCxnSpPr>
          <p:spPr>
            <a:xfrm>
              <a:off x="10675" y="2139"/>
              <a:ext cx="0" cy="525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72" name="Text Box 71"/>
            <p:cNvSpPr txBox="1"/>
            <p:nvPr/>
          </p:nvSpPr>
          <p:spPr>
            <a:xfrm>
              <a:off x="2832" y="2235"/>
              <a:ext cx="2594" cy="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ko-KR"/>
                <a:t>Sketch &amp; Visual</a:t>
              </a:r>
              <a:endParaRPr lang="en-US" altLang="ko-KR"/>
            </a:p>
          </p:txBody>
        </p:sp>
        <p:cxnSp>
          <p:nvCxnSpPr>
            <p:cNvPr id="74" name="Straight Arrow Connector 73"/>
            <p:cNvCxnSpPr>
              <a:endCxn id="42" idx="0"/>
            </p:cNvCxnSpPr>
            <p:nvPr/>
          </p:nvCxnSpPr>
          <p:spPr>
            <a:xfrm flipH="1">
              <a:off x="9229" y="3823"/>
              <a:ext cx="12" cy="15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37"/>
          <p:cNvSpPr txBox="1"/>
          <p:nvPr>
            <p:ph type="title"/>
          </p:nvPr>
        </p:nvSpPr>
        <p:spPr>
          <a:xfrm>
            <a:off x="1355163" y="7312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Thanks!</a:t>
            </a:r>
            <a:endParaRPr lang="en-GB"/>
          </a:p>
        </p:txBody>
      </p:sp>
      <p:sp>
        <p:nvSpPr>
          <p:cNvPr id="735" name="Google Shape;735;p37"/>
          <p:cNvSpPr txBox="1"/>
          <p:nvPr>
            <p:ph type="subTitle" idx="1"/>
          </p:nvPr>
        </p:nvSpPr>
        <p:spPr>
          <a:xfrm>
            <a:off x="1355090" y="1984375"/>
            <a:ext cx="4448175" cy="6578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Do you have any questions?</a:t>
            </a:r>
            <a:endParaRPr lang="en-US" altLang="en-GB"/>
          </a:p>
        </p:txBody>
      </p:sp>
      <p:cxnSp>
        <p:nvCxnSpPr>
          <p:cNvPr id="737" name="Google Shape;737;p37"/>
          <p:cNvCxnSpPr/>
          <p:nvPr/>
        </p:nvCxnSpPr>
        <p:spPr>
          <a:xfrm>
            <a:off x="1431100" y="1838775"/>
            <a:ext cx="5835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 Box 2"/>
          <p:cNvSpPr txBox="1"/>
          <p:nvPr/>
        </p:nvSpPr>
        <p:spPr>
          <a:xfrm>
            <a:off x="1403350" y="2571750"/>
            <a:ext cx="457200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>
                <a:solidFill>
                  <a:schemeClr val="bg2"/>
                </a:solidFill>
                <a:sym typeface="+mn-ea"/>
              </a:rPr>
              <a:t>Team -  One Asia</a:t>
            </a:r>
            <a:endParaRPr lang="en-US" altLang="en-GB" sz="1200">
              <a:solidFill>
                <a:schemeClr val="bg2"/>
              </a:solidFill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144.12409448818897,&quot;left&quot;:59.492913385826775,&quot;top&quot;:120.17590551181101,&quot;width&quot;:627.7070866141732}"/>
</p:tagLst>
</file>

<file path=ppt/tags/tag2.xml><?xml version="1.0" encoding="utf-8"?>
<p:tagLst xmlns:p="http://schemas.openxmlformats.org/presentationml/2006/main">
  <p:tag name="KSO_WM_DIAGRAM_VIRTUALLY_FRAME" val="{&quot;height&quot;:144.12409448818897,&quot;left&quot;:59.492913385826775,&quot;top&quot;:120.17590551181101,&quot;width&quot;:627.7070866141732}"/>
</p:tagLst>
</file>

<file path=ppt/tags/tag3.xml><?xml version="1.0" encoding="utf-8"?>
<p:tagLst xmlns:p="http://schemas.openxmlformats.org/presentationml/2006/main">
  <p:tag name="KSO_WM_DIAGRAM_VIRTUALLY_FRAME" val="{&quot;height&quot;:144.12409448818897,&quot;left&quot;:59.492913385826775,&quot;top&quot;:120.17590551181101,&quot;width&quot;:627.7070866141732}"/>
</p:tagLst>
</file>

<file path=ppt/tags/tag4.xml><?xml version="1.0" encoding="utf-8"?>
<p:tagLst xmlns:p="http://schemas.openxmlformats.org/presentationml/2006/main">
  <p:tag name="KSO_WM_DIAGRAM_VIRTUALLY_FRAME" val="{&quot;height&quot;:144.12409448818897,&quot;left&quot;:59.492913385826775,&quot;top&quot;:120.17590551181101,&quot;width&quot;:627.7070866141732}"/>
</p:tagLst>
</file>

<file path=ppt/tags/tag5.xml><?xml version="1.0" encoding="utf-8"?>
<p:tagLst xmlns:p="http://schemas.openxmlformats.org/presentationml/2006/main">
  <p:tag name="KSO_WM_DIAGRAM_VIRTUALLY_FRAME" val="{&quot;height&quot;:144.12409448818897,&quot;left&quot;:59.492913385826775,&quot;top&quot;:120.17590551181101,&quot;width&quot;:627.7070866141732}"/>
</p:tagLst>
</file>

<file path=ppt/theme/theme1.xml><?xml version="1.0" encoding="utf-8"?>
<a:theme xmlns:a="http://schemas.openxmlformats.org/drawingml/2006/main" name="Cycle Diagrams Theme for a Business Plan by Slidesgo">
  <a:themeElements>
    <a:clrScheme name="Simple Light">
      <a:dk1>
        <a:srgbClr val="1B1B1B"/>
      </a:dk1>
      <a:lt1>
        <a:srgbClr val="FAFAFA"/>
      </a:lt1>
      <a:dk2>
        <a:srgbClr val="374768"/>
      </a:dk2>
      <a:lt2>
        <a:srgbClr val="43567F"/>
      </a:lt2>
      <a:accent1>
        <a:srgbClr val="9BACCA"/>
      </a:accent1>
      <a:accent2>
        <a:srgbClr val="C2CDE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B1B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1513</Words>
  <Application>WPS Spreadsheets</Application>
  <PresentationFormat/>
  <Paragraphs>96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32" baseType="lpstr">
      <vt:lpstr>Arial</vt:lpstr>
      <vt:lpstr>SimSun</vt:lpstr>
      <vt:lpstr>Wingdings</vt:lpstr>
      <vt:lpstr>Arial</vt:lpstr>
      <vt:lpstr>Poppins</vt:lpstr>
      <vt:lpstr>Didact Gothic</vt:lpstr>
      <vt:lpstr>Libre Franklin</vt:lpstr>
      <vt:lpstr>Nunito Light</vt:lpstr>
      <vt:lpstr>Thonburi</vt:lpstr>
      <vt:lpstr>Raleway</vt:lpstr>
      <vt:lpstr>Century Gothic</vt:lpstr>
      <vt:lpstr>苹方-简</vt:lpstr>
      <vt:lpstr>Montserrat</vt:lpstr>
      <vt:lpstr>Wingdings</vt:lpstr>
      <vt:lpstr>Microsoft YaHei</vt:lpstr>
      <vt:lpstr>汉仪旗黑</vt:lpstr>
      <vt:lpstr>Arial Unicode MS</vt:lpstr>
      <vt:lpstr>宋体-简</vt:lpstr>
      <vt:lpstr>Calibri</vt:lpstr>
      <vt:lpstr>Apple Color Emoji</vt:lpstr>
      <vt:lpstr>Helvetica Neue</vt:lpstr>
      <vt:lpstr>Open Sans Semibold</vt:lpstr>
      <vt:lpstr>Poppins</vt:lpstr>
      <vt:lpstr>Open Sans Light</vt:lpstr>
      <vt:lpstr>SimSun</vt:lpstr>
      <vt:lpstr>Arial Bold</vt:lpstr>
      <vt:lpstr>Cycle Diagrams Theme for a Business Plan by Slidesgo</vt:lpstr>
      <vt:lpstr>Fall Detection: Progress Presentation</vt:lpstr>
      <vt:lpstr>01</vt:lpstr>
      <vt:lpstr>Motivation</vt:lpstr>
      <vt:lpstr>Problems in Existing Work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 Detection: Progress Presentation</dc:title>
  <dc:creator/>
  <cp:lastModifiedBy>abbosaliboev</cp:lastModifiedBy>
  <cp:revision>7</cp:revision>
  <dcterms:created xsi:type="dcterms:W3CDTF">2025-08-04T14:13:41Z</dcterms:created>
  <dcterms:modified xsi:type="dcterms:W3CDTF">2025-08-04T14:13:41Z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B319664B58FF470715C09068B7AC47F4_43</vt:lpwstr>
  </property>
  <property fmtid="{D5CDD505-2E9C-101B-9397-08002B2CF9AE}" pid="3" name="KSOProductBuildVer">
    <vt:lpwstr>1033-6.12.2.8699</vt:lpwstr>
  </property>
</Properties>
</file>